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300" autoAdjust="0"/>
  </p:normalViewPr>
  <p:slideViewPr>
    <p:cSldViewPr snapToGrid="0">
      <p:cViewPr varScale="1">
        <p:scale>
          <a:sx n="147" d="100"/>
          <a:sy n="147" d="100"/>
        </p:scale>
        <p:origin x="82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1800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56ABD2-A064-4891-9E46-C4B1C6BD4F03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E9DBC1-BCC3-44F8-9524-797DB411B5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75086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2B405E-C778-4FCD-8D34-54178B9A0409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124F62-48F7-445E-81E0-75F6056346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387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24F62-48F7-445E-81E0-75F6056346B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6110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282700" y="2785002"/>
            <a:ext cx="9144000" cy="1663654"/>
          </a:xfrm>
        </p:spPr>
        <p:txBody>
          <a:bodyPr anchor="b">
            <a:normAutofit/>
          </a:bodyPr>
          <a:lstStyle>
            <a:lvl1pPr algn="ctr">
              <a:defRPr sz="5400" baseline="0"/>
            </a:lvl1pPr>
          </a:lstStyle>
          <a:p>
            <a:r>
              <a:rPr lang="ru-RU" dirty="0"/>
              <a:t>Кейс </a:t>
            </a:r>
            <a:r>
              <a:rPr lang="en-US" dirty="0"/>
              <a:t>#</a:t>
            </a:r>
            <a:r>
              <a:rPr lang="ru-RU" dirty="0"/>
              <a:t>1 «Разработка дугового реактора Тони Старка»</a:t>
            </a:r>
          </a:p>
        </p:txBody>
      </p:sp>
      <p:sp>
        <p:nvSpPr>
          <p:cNvPr id="11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282700" y="4595758"/>
            <a:ext cx="9144000" cy="733194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ООО «</a:t>
            </a:r>
            <a:r>
              <a:rPr lang="ru-RU" dirty="0" err="1"/>
              <a:t>СтаркИндастриз</a:t>
            </a:r>
            <a:r>
              <a:rPr lang="ru-RU" dirty="0"/>
              <a:t>»</a:t>
            </a:r>
          </a:p>
        </p:txBody>
      </p:sp>
      <p:sp>
        <p:nvSpPr>
          <p:cNvPr id="13" name="Овал 12"/>
          <p:cNvSpPr/>
          <p:nvPr userDrawn="1"/>
        </p:nvSpPr>
        <p:spPr>
          <a:xfrm>
            <a:off x="9446814" y="4301553"/>
            <a:ext cx="2171700" cy="21717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5" name="Рисунок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29" y="4774640"/>
            <a:ext cx="1570571" cy="147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6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350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3141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3444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5500" y="500062"/>
            <a:ext cx="10515600" cy="1325563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5500" y="1915318"/>
            <a:ext cx="10515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B64C0269-F79F-4D69-A0CF-18AE8E531F18}"/>
              </a:ext>
            </a:extLst>
          </p:cNvPr>
          <p:cNvSpPr/>
          <p:nvPr userDrawn="1"/>
        </p:nvSpPr>
        <p:spPr>
          <a:xfrm>
            <a:off x="437745" y="365126"/>
            <a:ext cx="11371634" cy="6127748"/>
          </a:xfrm>
          <a:prstGeom prst="roundRect">
            <a:avLst>
              <a:gd name="adj" fmla="val 7301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1199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47F037FA-A2E3-41C2-9C6A-5256FF3091EA}"/>
              </a:ext>
            </a:extLst>
          </p:cNvPr>
          <p:cNvSpPr/>
          <p:nvPr userDrawn="1"/>
        </p:nvSpPr>
        <p:spPr>
          <a:xfrm>
            <a:off x="437745" y="501650"/>
            <a:ext cx="11371634" cy="5854700"/>
          </a:xfrm>
          <a:prstGeom prst="roundRect">
            <a:avLst>
              <a:gd name="adj" fmla="val 7301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474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380999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77000" y="1825624"/>
            <a:ext cx="4876800" cy="409537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CC652BB6-4223-415F-B2F0-046B85289ACE}"/>
              </a:ext>
            </a:extLst>
          </p:cNvPr>
          <p:cNvSpPr/>
          <p:nvPr userDrawn="1"/>
        </p:nvSpPr>
        <p:spPr>
          <a:xfrm>
            <a:off x="380999" y="1783624"/>
            <a:ext cx="5334001" cy="4709249"/>
          </a:xfrm>
          <a:prstGeom prst="roundRect">
            <a:avLst>
              <a:gd name="adj" fmla="val 7301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57DE335B-E312-4DBF-AA3A-FBB51E314068}"/>
              </a:ext>
            </a:extLst>
          </p:cNvPr>
          <p:cNvSpPr/>
          <p:nvPr userDrawn="1"/>
        </p:nvSpPr>
        <p:spPr>
          <a:xfrm>
            <a:off x="6477000" y="1783623"/>
            <a:ext cx="5334001" cy="4709249"/>
          </a:xfrm>
          <a:prstGeom prst="roundRect">
            <a:avLst>
              <a:gd name="adj" fmla="val 7301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7448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667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9448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801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3590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7673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85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6D1AB-B601-4F83-A532-D893418D20EB}" type="datetimeFigureOut">
              <a:rPr lang="ru-RU" smtClean="0"/>
              <a:t>04.12.2025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B8C16-90FF-40A4-9055-AF5412744C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3070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844764"/>
            <a:ext cx="9144000" cy="23876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br>
              <a:rPr lang="ru-RU" sz="1000" dirty="0"/>
            </a:br>
            <a:r>
              <a:rPr lang="ru-RU" sz="2000" b="1" dirty="0"/>
              <a:t>Проект:</a:t>
            </a:r>
            <a:r>
              <a:rPr lang="ru-RU" sz="2000" dirty="0"/>
              <a:t> Производственный рапорт</a:t>
            </a:r>
            <a:br>
              <a:rPr lang="ru-RU" sz="2000" dirty="0"/>
            </a:br>
            <a:r>
              <a:rPr lang="ru-RU" sz="2000" b="1" dirty="0"/>
              <a:t>Команда:</a:t>
            </a:r>
            <a:r>
              <a:rPr lang="ru-RU" sz="2000" dirty="0"/>
              <a:t> </a:t>
            </a:r>
            <a:r>
              <a:rPr lang="en-US" sz="2000" dirty="0"/>
              <a:t>7404185</a:t>
            </a:r>
            <a:r>
              <a:rPr lang="ru-RU" sz="2000" dirty="0"/>
              <a:t>, </a:t>
            </a:r>
            <a:r>
              <a:rPr lang="en-US" sz="2000" dirty="0" err="1"/>
              <a:t>AtomScript</a:t>
            </a:r>
            <a:br>
              <a:rPr lang="en-US" sz="2000" dirty="0"/>
            </a:br>
            <a:r>
              <a:rPr lang="ru-RU" sz="2000" b="1" dirty="0"/>
              <a:t>Партнер:</a:t>
            </a:r>
            <a:r>
              <a:rPr lang="ru-RU" sz="2000" dirty="0"/>
              <a:t> </a:t>
            </a:r>
            <a:r>
              <a:rPr lang="ru-RU" sz="2000" dirty="0" err="1"/>
              <a:t>Гринатом</a:t>
            </a:r>
            <a:br>
              <a:rPr lang="ru-RU" sz="2000" dirty="0"/>
            </a:br>
            <a:r>
              <a:rPr lang="ru-RU" sz="2000" b="1" dirty="0"/>
              <a:t>Этап:</a:t>
            </a:r>
            <a:r>
              <a:rPr lang="ru-RU" sz="2000" dirty="0"/>
              <a:t> прототип</a:t>
            </a:r>
            <a:br>
              <a:rPr lang="ru-RU" sz="2000" dirty="0"/>
            </a:br>
            <a:br>
              <a:rPr lang="ru-RU" sz="1000" dirty="0"/>
            </a:br>
            <a:endParaRPr lang="ru-RU" sz="7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587"/>
          <a:stretch/>
        </p:blipFill>
        <p:spPr>
          <a:xfrm>
            <a:off x="3638470" y="500488"/>
            <a:ext cx="5564586" cy="121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398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43FEDA-6E9F-7A17-6522-181761C05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Проблема партнера и наше понимание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CE1E0F-C606-030F-59EF-F28DEF981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1825625"/>
            <a:ext cx="10515600" cy="4351338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ru-RU" sz="1800" b="1" dirty="0"/>
              <a:t>Исходный запрос:</a:t>
            </a:r>
            <a:endParaRPr lang="ru-RU" sz="1800" dirty="0"/>
          </a:p>
          <a:p>
            <a:pPr lvl="1">
              <a:lnSpc>
                <a:spcPct val="150000"/>
              </a:lnSpc>
            </a:pPr>
            <a:r>
              <a:rPr lang="ru-RU" sz="1800" dirty="0"/>
              <a:t>Требуется веб-приложение для ускорения приема-передачи смены</a:t>
            </a:r>
          </a:p>
          <a:p>
            <a:pPr lvl="1">
              <a:lnSpc>
                <a:spcPct val="150000"/>
              </a:lnSpc>
            </a:pPr>
            <a:r>
              <a:rPr lang="ru-RU" sz="1800" dirty="0"/>
              <a:t>Необходимо вести учет количественных данных</a:t>
            </a:r>
          </a:p>
          <a:p>
            <a:pPr lvl="0">
              <a:lnSpc>
                <a:spcPct val="150000"/>
              </a:lnSpc>
            </a:pPr>
            <a:r>
              <a:rPr lang="ru-RU" sz="1800" b="1" dirty="0"/>
              <a:t>Выявленная глубинная проблема (наш главный инсайт):</a:t>
            </a:r>
            <a:endParaRPr lang="ru-RU" sz="1800" dirty="0"/>
          </a:p>
          <a:p>
            <a:pPr lvl="1">
              <a:lnSpc>
                <a:spcPct val="150000"/>
              </a:lnSpc>
            </a:pPr>
            <a:r>
              <a:rPr lang="ru-RU" sz="1800" dirty="0"/>
              <a:t>Если носитель данных бумажный – уходит значительное время на инвентаризацию</a:t>
            </a:r>
          </a:p>
          <a:p>
            <a:pPr lvl="0">
              <a:lnSpc>
                <a:spcPct val="150000"/>
              </a:lnSpc>
            </a:pPr>
            <a:r>
              <a:rPr lang="ru-RU" sz="1800" b="1" dirty="0">
                <a:solidFill>
                  <a:srgbClr val="FF0000"/>
                </a:solidFill>
              </a:rPr>
              <a:t>Методы исследования:</a:t>
            </a:r>
            <a:r>
              <a:rPr lang="ru-RU" sz="1800" dirty="0">
                <a:solidFill>
                  <a:srgbClr val="FF0000"/>
                </a:solidFill>
              </a:rPr>
              <a:t> </a:t>
            </a:r>
            <a:r>
              <a:rPr lang="en-US" sz="1800" dirty="0" err="1">
                <a:solidFill>
                  <a:srgbClr val="FF0000"/>
                </a:solidFill>
              </a:rPr>
              <a:t>CustDev</a:t>
            </a:r>
            <a:r>
              <a:rPr lang="ru-RU" sz="1800" dirty="0">
                <a:solidFill>
                  <a:srgbClr val="FF0000"/>
                </a:solidFill>
              </a:rPr>
              <a:t>, </a:t>
            </a:r>
            <a:r>
              <a:rPr lang="ru-RU" sz="1800" dirty="0" err="1">
                <a:solidFill>
                  <a:srgbClr val="FF0000"/>
                </a:solidFill>
              </a:rPr>
              <a:t>Problem</a:t>
            </a:r>
            <a:r>
              <a:rPr lang="ru-RU" sz="1800" dirty="0">
                <a:solidFill>
                  <a:srgbClr val="FF0000"/>
                </a:solidFill>
              </a:rPr>
              <a:t> </a:t>
            </a:r>
            <a:r>
              <a:rPr lang="ru-RU" sz="1800" dirty="0" err="1">
                <a:solidFill>
                  <a:srgbClr val="FF0000"/>
                </a:solidFill>
              </a:rPr>
              <a:t>Interview</a:t>
            </a:r>
            <a:r>
              <a:rPr lang="ru-RU" sz="1800" dirty="0">
                <a:solidFill>
                  <a:srgbClr val="FF0000"/>
                </a:solidFill>
              </a:rPr>
              <a:t>, </a:t>
            </a:r>
            <a:r>
              <a:rPr lang="ru-RU" sz="1800" dirty="0" err="1">
                <a:solidFill>
                  <a:srgbClr val="FF0000"/>
                </a:solidFill>
              </a:rPr>
              <a:t>Gemba</a:t>
            </a:r>
            <a:r>
              <a:rPr lang="ru-RU" sz="1800" dirty="0">
                <a:solidFill>
                  <a:srgbClr val="FF0000"/>
                </a:solidFill>
              </a:rPr>
              <a:t> </a:t>
            </a:r>
            <a:r>
              <a:rPr lang="ru-RU" sz="1800" dirty="0" err="1">
                <a:solidFill>
                  <a:srgbClr val="FF0000"/>
                </a:solidFill>
              </a:rPr>
              <a:t>Walk</a:t>
            </a:r>
            <a:r>
              <a:rPr lang="ru-RU" sz="1800" dirty="0">
                <a:solidFill>
                  <a:srgbClr val="FF0000"/>
                </a:solidFill>
              </a:rPr>
              <a:t>, анализ данных, опросы.</a:t>
            </a:r>
          </a:p>
          <a:p>
            <a:pPr>
              <a:lnSpc>
                <a:spcPct val="150000"/>
              </a:lnSpc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610463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672017-D054-46B0-9606-03C285E7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Целевой пользователь и его боль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0F71EE-EB22-4C63-BA6E-201C4969D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ru-RU" sz="1800" b="1" dirty="0"/>
              <a:t>Аватар пользователя:</a:t>
            </a:r>
            <a:endParaRPr lang="ru-RU" sz="1800" dirty="0"/>
          </a:p>
          <a:p>
            <a:pPr lvl="1">
              <a:lnSpc>
                <a:spcPct val="150000"/>
              </a:lnSpc>
            </a:pPr>
            <a:r>
              <a:rPr lang="ru-RU" sz="1800" dirty="0"/>
              <a:t>Мастера смены Степан и Олег не имеют единой системы, поэтому для учета 1 ведет </a:t>
            </a:r>
            <a:r>
              <a:rPr lang="en-US" sz="1800" dirty="0"/>
              <a:t>excel-</a:t>
            </a:r>
            <a:r>
              <a:rPr lang="ru-RU" sz="1800" dirty="0"/>
              <a:t>файл, а второй пишет отчет вручную </a:t>
            </a:r>
          </a:p>
          <a:p>
            <a:pPr lvl="1">
              <a:lnSpc>
                <a:spcPct val="150000"/>
              </a:lnSpc>
            </a:pPr>
            <a:r>
              <a:rPr lang="ru-RU" sz="1800" dirty="0"/>
              <a:t>Специалист учета Ольга для инвентаризации получила толстую папку с числовыми данными, вынуждена считать вручную</a:t>
            </a:r>
          </a:p>
          <a:p>
            <a:pPr lvl="0">
              <a:lnSpc>
                <a:spcPct val="150000"/>
              </a:lnSpc>
            </a:pPr>
            <a:r>
              <a:rPr lang="ru-RU" sz="1800" b="1" dirty="0"/>
              <a:t>Ключевая "боль", которую мы закрываем:</a:t>
            </a:r>
            <a:r>
              <a:rPr lang="ru-RU" sz="1800" dirty="0"/>
              <a:t> </a:t>
            </a:r>
          </a:p>
          <a:p>
            <a:pPr lvl="1">
              <a:lnSpc>
                <a:spcPct val="150000"/>
              </a:lnSpc>
            </a:pPr>
            <a:r>
              <a:rPr lang="ru-RU" sz="1800" dirty="0"/>
              <a:t>Единая система</a:t>
            </a:r>
          </a:p>
        </p:txBody>
      </p:sp>
    </p:spTree>
    <p:extLst>
      <p:ext uri="{BB962C8B-B14F-4D97-AF65-F5344CB8AC3E}">
        <p14:creationId xmlns:p14="http://schemas.microsoft.com/office/powerpoint/2010/main" val="4270069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9E8642-3DD2-706F-EE82-8AB253B3D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FF0000"/>
                </a:solidFill>
              </a:rPr>
              <a:t>Решение: наш прототип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E9E96F-E64D-0F85-CC17-FBB27DBAD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ru-RU" sz="1800" b="1" dirty="0"/>
              <a:t>Что мы сделали:</a:t>
            </a:r>
            <a:r>
              <a:rPr lang="ru-RU" sz="1800" dirty="0"/>
              <a:t> [Краткое описание прототипа: "Интерактивный макет дашборда", "Геймплейный сценарий игры", "Дизайн лендинга"].</a:t>
            </a:r>
          </a:p>
          <a:p>
            <a:pPr lvl="0">
              <a:lnSpc>
                <a:spcPct val="150000"/>
              </a:lnSpc>
            </a:pPr>
            <a:r>
              <a:rPr lang="ru-RU" sz="1800" b="1" dirty="0"/>
              <a:t>Визуализация:</a:t>
            </a:r>
            <a:r>
              <a:rPr lang="ru-RU" sz="1800" dirty="0"/>
              <a:t> </a:t>
            </a:r>
            <a:r>
              <a:rPr lang="ru-RU" sz="1800" b="1" dirty="0"/>
              <a:t>3-4 ключевых скриншота/фото макета</a:t>
            </a:r>
            <a:r>
              <a:rPr lang="ru-RU" sz="1800" dirty="0"/>
              <a:t> из </a:t>
            </a:r>
            <a:r>
              <a:rPr lang="ru-RU" sz="1800" dirty="0" err="1"/>
              <a:t>Figma</a:t>
            </a:r>
            <a:r>
              <a:rPr lang="ru-RU" sz="1800" dirty="0"/>
              <a:t>, </a:t>
            </a:r>
            <a:r>
              <a:rPr lang="ru-RU" sz="1800" dirty="0" err="1"/>
              <a:t>Miro</a:t>
            </a:r>
            <a:r>
              <a:rPr lang="ru-RU" sz="1800" dirty="0"/>
              <a:t> или другого инструмента.</a:t>
            </a:r>
          </a:p>
          <a:p>
            <a:pPr lvl="0">
              <a:lnSpc>
                <a:spcPct val="150000"/>
              </a:lnSpc>
            </a:pPr>
            <a:r>
              <a:rPr lang="ru-RU" sz="1800" b="1" dirty="0"/>
              <a:t>Демо-ссылка:</a:t>
            </a:r>
            <a:r>
              <a:rPr lang="ru-RU" sz="1800" dirty="0"/>
              <a:t> QR-код или прямая ссылка на интерактивный прототип.</a:t>
            </a:r>
          </a:p>
          <a:p>
            <a:pPr>
              <a:lnSpc>
                <a:spcPct val="150000"/>
              </a:lnSpc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683126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DF2172-8310-4F75-C961-50D8A80D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Как прототип решает проблему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FE21E9-365C-27B7-5B8D-B35316041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ru-RU" sz="1800" b="1" dirty="0"/>
              <a:t>Пример пользовательского сценария:</a:t>
            </a:r>
            <a:endParaRPr lang="ru-RU" sz="1800" dirty="0"/>
          </a:p>
          <a:p>
            <a:pPr lvl="1">
              <a:lnSpc>
                <a:spcPct val="150000"/>
              </a:lnSpc>
            </a:pPr>
            <a:r>
              <a:rPr lang="ru-RU" sz="1800" i="1" dirty="0"/>
              <a:t>Для "Производственного рапорта": "Как мастер Петр за 3 минуты фиксирует проблему в цехе и ставит задачу на устранение через прототип (было: 15 минут телефонных звонков)".</a:t>
            </a:r>
            <a:endParaRPr lang="ru-RU" sz="1800" dirty="0"/>
          </a:p>
          <a:p>
            <a:pPr lvl="1">
              <a:lnSpc>
                <a:spcPct val="150000"/>
              </a:lnSpc>
            </a:pPr>
            <a:r>
              <a:rPr lang="ru-RU" sz="1800" i="1" dirty="0"/>
              <a:t>Для "Настольной игры": "Как новый сотрудник в игровой форме узнает о ключевых этапах технологического цикла компании".</a:t>
            </a:r>
            <a:endParaRPr lang="ru-RU" sz="1800" dirty="0"/>
          </a:p>
          <a:p>
            <a:pPr lvl="0">
              <a:lnSpc>
                <a:spcPct val="150000"/>
              </a:lnSpc>
            </a:pPr>
            <a:r>
              <a:rPr lang="ru-RU" sz="1800" b="1" dirty="0"/>
              <a:t>Покажите связь:</a:t>
            </a:r>
            <a:r>
              <a:rPr lang="ru-RU" sz="1800" dirty="0"/>
              <a:t> как конкретный элемент прототипа устраняет конкретную "боль" пользователя из Слайда 3.</a:t>
            </a:r>
          </a:p>
          <a:p>
            <a:pPr>
              <a:lnSpc>
                <a:spcPct val="150000"/>
              </a:lnSpc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105097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28F9F3-7280-612F-F6E7-63F9A0F83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Следующие шаги и гипотезы для проверки (если команда дошла до этого этапа)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5953B0-977E-326F-5A3E-2E446F5F4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ru-RU" sz="1800" b="1" dirty="0"/>
              <a:t>План валидации:</a:t>
            </a:r>
            <a:endParaRPr lang="ru-RU" sz="1800" dirty="0"/>
          </a:p>
          <a:p>
            <a:pPr lvl="1">
              <a:lnSpc>
                <a:spcPct val="150000"/>
              </a:lnSpc>
            </a:pPr>
            <a:r>
              <a:rPr lang="ru-RU" sz="1800" dirty="0"/>
              <a:t>Показать прототип 5-7 реальным пользователям (технологам, соискателям, новым сотрудникам).</a:t>
            </a:r>
          </a:p>
          <a:p>
            <a:pPr lvl="1">
              <a:lnSpc>
                <a:spcPct val="150000"/>
              </a:lnSpc>
            </a:pPr>
            <a:r>
              <a:rPr lang="ru-RU" sz="1800" b="1" dirty="0"/>
              <a:t>Ключевые вопросы для фидбека:</a:t>
            </a:r>
            <a:r>
              <a:rPr lang="ru-RU" sz="1800" dirty="0"/>
              <a:t> "Понятен ли этот элемент?", "Станете ли вы этим пользоваться?", "Что главное отсутствует?"</a:t>
            </a:r>
          </a:p>
          <a:p>
            <a:pPr lvl="0">
              <a:lnSpc>
                <a:spcPct val="150000"/>
              </a:lnSpc>
            </a:pPr>
            <a:r>
              <a:rPr lang="ru-RU" sz="1800" b="1" dirty="0"/>
              <a:t>Что будем делать после валидации:</a:t>
            </a:r>
            <a:endParaRPr lang="ru-RU" sz="1800" dirty="0"/>
          </a:p>
          <a:p>
            <a:pPr lvl="1">
              <a:lnSpc>
                <a:spcPct val="150000"/>
              </a:lnSpc>
            </a:pPr>
            <a:r>
              <a:rPr lang="ru-RU" sz="1800" i="1" dirty="0"/>
              <a:t>Вариант А (если гипотеза подтвердится):</a:t>
            </a:r>
            <a:r>
              <a:rPr lang="ru-RU" sz="1800" dirty="0"/>
              <a:t> переход к разработке MVP.</a:t>
            </a:r>
          </a:p>
          <a:p>
            <a:pPr lvl="1">
              <a:lnSpc>
                <a:spcPct val="150000"/>
              </a:lnSpc>
            </a:pPr>
            <a:r>
              <a:rPr lang="ru-RU" sz="1800" i="1" dirty="0"/>
              <a:t>Вариант Б (если гипотеза опровергнута):</a:t>
            </a:r>
            <a:r>
              <a:rPr lang="ru-RU" sz="1800" dirty="0"/>
              <a:t> возврат к этапу идеи и доработка прототипа.</a:t>
            </a:r>
          </a:p>
          <a:p>
            <a:pPr>
              <a:lnSpc>
                <a:spcPct val="150000"/>
              </a:lnSpc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965185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DDD486-1BFE-E015-4967-E2A47378D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Вопросы и запросы к экспертам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5A05D8-8ECF-2373-01F5-2082F132D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>
              <a:lnSpc>
                <a:spcPct val="160000"/>
              </a:lnSpc>
            </a:pPr>
            <a:r>
              <a:rPr lang="ru-RU" sz="1800" b="1" dirty="0"/>
              <a:t>С какими вызовами столкнулись?</a:t>
            </a:r>
          </a:p>
          <a:p>
            <a:pPr lvl="1">
              <a:lnSpc>
                <a:spcPct val="160000"/>
              </a:lnSpc>
            </a:pPr>
            <a:r>
              <a:rPr lang="ru-RU" sz="1800" dirty="0">
                <a:solidFill>
                  <a:srgbClr val="FF0000"/>
                </a:solidFill>
              </a:rPr>
              <a:t>А что делать то</a:t>
            </a:r>
          </a:p>
          <a:p>
            <a:pPr lvl="0">
              <a:lnSpc>
                <a:spcPct val="160000"/>
              </a:lnSpc>
            </a:pPr>
            <a:endParaRPr lang="ru-RU" sz="1800" dirty="0"/>
          </a:p>
          <a:p>
            <a:pPr lvl="0">
              <a:lnSpc>
                <a:spcPct val="160000"/>
              </a:lnSpc>
            </a:pPr>
            <a:r>
              <a:rPr lang="ru-RU" sz="1800" b="1" dirty="0"/>
              <a:t>Конкретные вопросы, на которые нужны ответы:</a:t>
            </a:r>
            <a:endParaRPr lang="ru-RU" sz="1800" dirty="0"/>
          </a:p>
          <a:p>
            <a:pPr>
              <a:lnSpc>
                <a:spcPct val="160000"/>
              </a:lnSpc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520690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FD7009-B2C0-072E-1D5E-CAFFF966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Спасибо за внимание!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FD954D-0D27-52E4-32D6-EF7F43764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ru-RU" sz="1800" b="1" dirty="0"/>
              <a:t>Контакты команды</a:t>
            </a:r>
            <a:r>
              <a:rPr lang="ru-RU" sz="1800" dirty="0"/>
              <a:t> 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ru-RU" sz="1800" dirty="0"/>
              <a:t>    Владислав                 Максим                     Юлия                    Даниил                     Семён</a:t>
            </a:r>
          </a:p>
          <a:p>
            <a:pPr lvl="0">
              <a:lnSpc>
                <a:spcPct val="150000"/>
              </a:lnSpc>
            </a:pPr>
            <a:endParaRPr lang="ru-RU" sz="1800" b="1" dirty="0"/>
          </a:p>
          <a:p>
            <a:pPr lvl="0">
              <a:lnSpc>
                <a:spcPct val="150000"/>
              </a:lnSpc>
            </a:pPr>
            <a:endParaRPr lang="ru-RU" sz="1800" b="1" dirty="0"/>
          </a:p>
          <a:p>
            <a:pPr marL="0" lvl="0" indent="0">
              <a:lnSpc>
                <a:spcPct val="150000"/>
              </a:lnSpc>
              <a:buNone/>
            </a:pPr>
            <a:endParaRPr lang="ru-RU" sz="1800" b="1" dirty="0"/>
          </a:p>
          <a:p>
            <a:pPr lvl="0">
              <a:lnSpc>
                <a:spcPct val="150000"/>
              </a:lnSpc>
            </a:pPr>
            <a:r>
              <a:rPr lang="ru-RU" sz="1800" b="1" dirty="0">
                <a:solidFill>
                  <a:srgbClr val="FF0000"/>
                </a:solidFill>
              </a:rPr>
              <a:t>Ссылка на прототип</a:t>
            </a:r>
          </a:p>
          <a:p>
            <a:pPr lvl="0">
              <a:lnSpc>
                <a:spcPct val="150000"/>
              </a:lnSpc>
            </a:pPr>
            <a:endParaRPr lang="ru-RU" sz="1800" dirty="0"/>
          </a:p>
          <a:p>
            <a:pPr lvl="0">
              <a:lnSpc>
                <a:spcPct val="150000"/>
              </a:lnSpc>
            </a:pPr>
            <a:r>
              <a:rPr lang="ru-RU" sz="1800" b="1" dirty="0"/>
              <a:t>Ссылка на полную документацию по проекту или другие артефакты</a:t>
            </a:r>
            <a:r>
              <a:rPr lang="ru-RU" sz="1800" dirty="0"/>
              <a:t> (если есть)</a:t>
            </a:r>
          </a:p>
          <a:p>
            <a:pPr>
              <a:lnSpc>
                <a:spcPct val="150000"/>
              </a:lnSpc>
            </a:pPr>
            <a:endParaRPr lang="ru-RU" sz="18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34631EB-0829-832A-35D0-376E9BBB8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00" y="2889393"/>
            <a:ext cx="1594086" cy="166639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9AF9CAE-5DC8-C253-E2C9-1EE616347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5447" y="2889393"/>
            <a:ext cx="1594087" cy="166639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69F46C6-ED84-4C41-1BAB-DDE518BF79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9995" y="2889392"/>
            <a:ext cx="1594086" cy="166639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0749906-8C27-BBE1-2CF7-99913FF717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4541" y="2889392"/>
            <a:ext cx="1594085" cy="1666391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29BDEAC-A82A-DE10-EC2D-7144682B9D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09086" y="2889392"/>
            <a:ext cx="1594085" cy="166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90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CAA7D0-1E5F-3453-2F10-213B0F624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*Пояснение: нужно адаптировать шаблон под каждые виды кейсов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78ABCF-7E8C-B1FC-B714-1C807CEAB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5713"/>
            <a:ext cx="10515600" cy="4351338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ru-RU" sz="1800" b="1" dirty="0">
                <a:solidFill>
                  <a:srgbClr val="FF0000"/>
                </a:solidFill>
              </a:rPr>
              <a:t>Для производственных (10, 11, 16, 19): делать акцент на экономике (сокращение времени, снижение ошибок) и методах исследования (</a:t>
            </a:r>
            <a:r>
              <a:rPr lang="ru-RU" sz="1800" b="1" dirty="0" err="1">
                <a:solidFill>
                  <a:srgbClr val="FF0000"/>
                </a:solidFill>
              </a:rPr>
              <a:t>Gemba</a:t>
            </a:r>
            <a:r>
              <a:rPr lang="ru-RU" sz="1800" b="1" dirty="0">
                <a:solidFill>
                  <a:srgbClr val="FF0000"/>
                </a:solidFill>
              </a:rPr>
              <a:t> </a:t>
            </a:r>
            <a:r>
              <a:rPr lang="ru-RU" sz="1800" b="1" dirty="0" err="1">
                <a:solidFill>
                  <a:srgbClr val="FF0000"/>
                </a:solidFill>
              </a:rPr>
              <a:t>Walk</a:t>
            </a:r>
            <a:r>
              <a:rPr lang="ru-RU" sz="1800" b="1" dirty="0">
                <a:solidFill>
                  <a:srgbClr val="FF0000"/>
                </a:solidFill>
              </a:rPr>
              <a:t>, интервью с инженерами).</a:t>
            </a:r>
          </a:p>
        </p:txBody>
      </p:sp>
    </p:spTree>
    <p:extLst>
      <p:ext uri="{BB962C8B-B14F-4D97-AF65-F5344CB8AC3E}">
        <p14:creationId xmlns:p14="http://schemas.microsoft.com/office/powerpoint/2010/main" val="93978772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10695</TotalTime>
  <Words>439</Words>
  <Application>Microsoft Office PowerPoint</Application>
  <PresentationFormat>Широкоэкранный</PresentationFormat>
  <Paragraphs>47</Paragraphs>
  <Slides>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 Проект: Производственный рапорт Команда: 7404185, AtomScript Партнер: Гринатом Этап: прототип  </vt:lpstr>
      <vt:lpstr>Проблема партнера и наше понимание</vt:lpstr>
      <vt:lpstr>Целевой пользователь и его боль</vt:lpstr>
      <vt:lpstr>Решение: наш прототип</vt:lpstr>
      <vt:lpstr>Как прототип решает проблему</vt:lpstr>
      <vt:lpstr>Следующие шаги и гипотезы для проверки (если команда дошла до этого этапа)</vt:lpstr>
      <vt:lpstr>Вопросы и запросы к экспертам</vt:lpstr>
      <vt:lpstr>Спасибо за внимание!</vt:lpstr>
      <vt:lpstr>*Пояснение: нужно адаптировать шаблон под каждые виды кейсов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ACTOR</dc:creator>
  <cp:lastModifiedBy>Владислав Баженов</cp:lastModifiedBy>
  <cp:revision>37</cp:revision>
  <dcterms:created xsi:type="dcterms:W3CDTF">2024-11-12T10:03:21Z</dcterms:created>
  <dcterms:modified xsi:type="dcterms:W3CDTF">2025-12-03T20:34:47Z</dcterms:modified>
</cp:coreProperties>
</file>

<file path=docProps/thumbnail.jpeg>
</file>